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27"/>
  </p:notesMasterIdLst>
  <p:sldIdLst>
    <p:sldId id="256" r:id="rId5"/>
    <p:sldId id="266" r:id="rId6"/>
    <p:sldId id="263" r:id="rId7"/>
    <p:sldId id="264" r:id="rId8"/>
    <p:sldId id="273" r:id="rId9"/>
    <p:sldId id="267" r:id="rId10"/>
    <p:sldId id="268" r:id="rId11"/>
    <p:sldId id="270" r:id="rId12"/>
    <p:sldId id="271" r:id="rId13"/>
    <p:sldId id="277" r:id="rId14"/>
    <p:sldId id="274" r:id="rId15"/>
    <p:sldId id="275" r:id="rId16"/>
    <p:sldId id="276" r:id="rId17"/>
    <p:sldId id="287" r:id="rId18"/>
    <p:sldId id="280" r:id="rId19"/>
    <p:sldId id="281" r:id="rId20"/>
    <p:sldId id="282" r:id="rId21"/>
    <p:sldId id="283" r:id="rId22"/>
    <p:sldId id="284" r:id="rId23"/>
    <p:sldId id="286" r:id="rId24"/>
    <p:sldId id="279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1" autoAdjust="0"/>
  </p:normalViewPr>
  <p:slideViewPr>
    <p:cSldViewPr>
      <p:cViewPr varScale="1">
        <p:scale>
          <a:sx n="73" d="100"/>
          <a:sy n="73" d="100"/>
        </p:scale>
        <p:origin x="10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287AA-0D99-42CE-A71B-10FA9908BBF8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67DB-EFF0-400D-96A1-6799F871D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lang="pl-PL" smtClean="0"/>
              <a:t>Kliknij, aby edytować styl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 latinLnBrk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lt"/>
                <a:cs typeface="+mn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lt"/>
                <a:cs typeface="+mn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CFA480D-CB17-4C49-BB2A-C7514E1C7CEA}" type="datetimeFigureOut">
              <a:rPr lang="en-US" smtClean="0"/>
              <a:pPr/>
              <a:t>11/8/2021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>
              <a:defRPr sz="1600" baseline="0">
                <a:solidFill>
                  <a:schemeClr val="tx2"/>
                </a:solidFill>
              </a:defRPr>
            </a:lvl1pPr>
          </a:lstStyle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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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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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92696"/>
            <a:ext cx="8305800" cy="2722236"/>
          </a:xfrm>
        </p:spPr>
        <p:txBody>
          <a:bodyPr/>
          <a:lstStyle/>
          <a:p>
            <a:r>
              <a:rPr lang="pl-PL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listopada </a:t>
            </a:r>
            <a:br>
              <a:rPr lang="pl-PL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Narodowe Święto Niepodległości</a:t>
            </a:r>
            <a:r>
              <a:rPr lang="pl-PL" b="1" i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b="1" i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i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b="1" i="1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b="1" i="1" noProof="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3600" b="1" i="1" noProof="0" dirty="0" smtClean="0">
                <a:latin typeface="Calibri" panose="020F0502020204030204" pitchFamily="34" charset="0"/>
                <a:cs typeface="Calibri" panose="020F0502020204030204" pitchFamily="34" charset="0"/>
              </a:rPr>
              <a:t>Borys Bena</a:t>
            </a:r>
          </a:p>
          <a:p>
            <a:r>
              <a:rPr lang="pl-PL" sz="36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V OMS</a:t>
            </a:r>
            <a:endParaRPr lang="pl-PL" sz="3600" b="1" i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998" y="2053814"/>
            <a:ext cx="1824203" cy="1152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665">
        <p14:reveal/>
      </p:transition>
    </mc:Choice>
    <mc:Fallback xmlns="">
      <p:transition spd="slow" advTm="366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220072" y="1916832"/>
            <a:ext cx="3312368" cy="3888432"/>
          </a:xfrm>
        </p:spPr>
        <p:txBody>
          <a:bodyPr>
            <a:noAutofit/>
          </a:bodyPr>
          <a:lstStyle/>
          <a:p>
            <a:pPr algn="ctr"/>
            <a:r>
              <a:rPr lang="pl-PL" sz="2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Narodowe Święto </a:t>
            </a:r>
            <a:r>
              <a:rPr lang="pl-PL" sz="25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Niepodległości </a:t>
            </a:r>
            <a:r>
              <a:rPr lang="pl-PL" sz="25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–święto państwowe w Polsce obchodzone corocznie 11 listopada dla upamiętnienia odzyskania niepodległości przez Polskę w 1918r., po 123 latach zaborów (1795-1918) </a:t>
            </a:r>
            <a:endParaRPr lang="pl-PL" sz="25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220072" y="548680"/>
            <a:ext cx="3542928" cy="1512168"/>
          </a:xfrm>
        </p:spPr>
        <p:txBody>
          <a:bodyPr>
            <a:noAutofit/>
          </a:bodyPr>
          <a:lstStyle/>
          <a:p>
            <a:pPr algn="ctr"/>
            <a:r>
              <a:rPr lang="pl-PL" sz="2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Czym jest Narodowe Święto Niepodległości?</a:t>
            </a:r>
            <a:br>
              <a:rPr lang="pl-PL" sz="2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11 listopada - Narodowe Święto Niepodległości">
            <a:extLst>
              <a:ext uri="{FF2B5EF4-FFF2-40B4-BE49-F238E27FC236}">
                <a16:creationId xmlns:a16="http://schemas.microsoft.com/office/drawing/2014/main" id="{E9DE2DD0-38BD-4524-B17D-47E9B62BB9C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1" r="20587" b="-1"/>
          <a:stretch/>
        </p:blipFill>
        <p:spPr bwMode="auto">
          <a:xfrm>
            <a:off x="539552" y="980728"/>
            <a:ext cx="4104456" cy="4896544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57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51"/>
    </mc:Choice>
    <mc:Fallback xmlns="">
      <p:transition spd="slow" advTm="15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15616" y="1412776"/>
            <a:ext cx="6984776" cy="3240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pl-PL" altLang="pl-PL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W </a:t>
            </a:r>
            <a:r>
              <a:rPr lang="pl-PL" altLang="pl-PL" sz="4400" b="1" dirty="0">
                <a:solidFill>
                  <a:schemeClr val="bg1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historii powszechnej dzień </a:t>
            </a:r>
          </a:p>
          <a:p>
            <a:pPr lvl="0" algn="ctr"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pl-PL" altLang="pl-PL" sz="4400" b="1" dirty="0">
                <a:solidFill>
                  <a:schemeClr val="bg1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11 listopada 1918 roku zapisał się głównie jako data zakończenia I wojny </a:t>
            </a:r>
            <a:r>
              <a:rPr lang="pl-PL" altLang="pl-PL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światowej</a:t>
            </a:r>
            <a:endParaRPr lang="pl-PL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07" y="4797152"/>
            <a:ext cx="1824794" cy="17031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122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69">
        <p14:reveal/>
      </p:transition>
    </mc:Choice>
    <mc:Fallback xmlns="">
      <p:transition spd="slow" advTm="88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59632" y="1340768"/>
            <a:ext cx="6768752" cy="3298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pl-PL" altLang="pl-PL" sz="4400" b="1" dirty="0">
                <a:solidFill>
                  <a:schemeClr val="bg1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Polacy natomiast kojarzą go przede wszystkim jako moment odzyskania niepodległości po okresie </a:t>
            </a:r>
            <a:r>
              <a:rPr lang="pl-PL" altLang="pl-PL" sz="4400" b="1" dirty="0" smtClean="0">
                <a:solidFill>
                  <a:schemeClr val="bg1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zaborów</a:t>
            </a:r>
            <a:endParaRPr lang="pl-PL" altLang="pl-PL" sz="4800" dirty="0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6" name="Picture 2" descr="https://i1.wp.com/pastelowekredki.pl/wp-content/uploads/2019/10/flaga-z-motylk%C3%B3w.jpg?resize=225%2C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21088"/>
            <a:ext cx="1566174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76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336">
        <p14:reveal/>
      </p:transition>
    </mc:Choice>
    <mc:Fallback xmlns="">
      <p:transition spd="slow" advTm="63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82960"/>
          </a:xfrm>
        </p:spPr>
        <p:txBody>
          <a:bodyPr>
            <a:normAutofit fontScale="90000"/>
          </a:bodyPr>
          <a:lstStyle/>
          <a:p>
            <a:pPr lvl="0" algn="ctr" defTabSz="457200">
              <a:spcBef>
                <a:spcPts val="0"/>
              </a:spcBef>
            </a:pPr>
            <a: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  <a:t/>
            </a:r>
            <a:br>
              <a:rPr lang="pl-PL" sz="3200" spc="0" dirty="0">
                <a:ln>
                  <a:noFill/>
                </a:ln>
                <a:solidFill>
                  <a:srgbClr val="FFFFFF"/>
                </a:solidFill>
                <a:effectLst/>
                <a:latin typeface="Avenir Next LT Pro"/>
                <a:ea typeface="+mn-ea"/>
                <a:cs typeface="+mn-cs"/>
              </a:rPr>
            </a:br>
            <a:r>
              <a:rPr lang="pl-PL" sz="4000" b="1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Tak </a:t>
            </a:r>
            <a:r>
              <a:rPr lang="pl-PL" sz="4000" b="1" spc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wyglądała Polska przed </a:t>
            </a:r>
            <a:r>
              <a:rPr lang="pl-PL" sz="4000" b="1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rozbiorami…</a:t>
            </a:r>
            <a:r>
              <a:rPr lang="pl-PL" sz="4000" b="1" spc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/>
            </a:r>
            <a:br>
              <a:rPr lang="pl-PL" sz="4000" b="1" spc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endParaRPr lang="pl-PL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Rzeczypospolita i jej sąsiedzi w XVIII w. Rzeczypospolita i jej sąsiedzi w XVIII w. Źródło: Krystian Chariza i zespół, licencja: CC BY 4.0.">
            <a:extLst>
              <a:ext uri="{FF2B5EF4-FFF2-40B4-BE49-F238E27FC236}">
                <a16:creationId xmlns:a16="http://schemas.microsoft.com/office/drawing/2014/main" id="{9E7B44F3-6577-43C2-83E9-B5D2B55B3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340" y="1412776"/>
            <a:ext cx="5293664" cy="4953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513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265">
        <p14:reveal/>
      </p:transition>
    </mc:Choice>
    <mc:Fallback xmlns="">
      <p:transition spd="slow" advTm="62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51520" y="1484784"/>
            <a:ext cx="273630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pl-PL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1795 aż do 1918 roku nie było Polski. Została wymazana z map przez </a:t>
            </a:r>
            <a:r>
              <a:rPr lang="pl-PL" altLang="pl-PL" sz="2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Austrię, </a:t>
            </a:r>
            <a:r>
              <a:rPr lang="pl-PL" altLang="pl-PL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Rosję i </a:t>
            </a:r>
            <a:r>
              <a:rPr lang="pl-PL" altLang="pl-PL" sz="2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Niemcy.</a:t>
            </a:r>
          </a:p>
          <a:p>
            <a:pPr algn="ctr"/>
            <a:r>
              <a:rPr lang="pl-PL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Kraje te podzieliły się polskimi ziemiami i starały </a:t>
            </a:r>
          </a:p>
          <a:p>
            <a:pPr algn="ctr"/>
            <a:r>
              <a:rPr lang="pl-PL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szczególnie Rosja </a:t>
            </a:r>
          </a:p>
          <a:p>
            <a:pPr algn="ctr"/>
            <a:r>
              <a:rPr lang="pl-PL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Niemcy- by już nigdy </a:t>
            </a:r>
          </a:p>
          <a:p>
            <a:pPr algn="ctr"/>
            <a:r>
              <a:rPr lang="pl-PL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tych mapach się nie </a:t>
            </a:r>
            <a:r>
              <a:rPr lang="pl-PL" sz="2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pojawiła</a:t>
            </a:r>
            <a:endParaRPr lang="pl-PL" sz="2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2" descr="Rozbiory Polski – Wikipedia, wolna encyklo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5D99147-60E5-42F6-898E-DBA843E02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40768"/>
            <a:ext cx="5679994" cy="453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675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7062">
        <p14:reveal/>
      </p:transition>
    </mc:Choice>
    <mc:Fallback xmlns="">
      <p:transition spd="slow" advTm="170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27584" y="980728"/>
            <a:ext cx="763284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Narzucały Polakom obce języki i kulturę</a:t>
            </a:r>
            <a:r>
              <a:rPr lang="pl-PL" altLang="pl-PL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surowo </a:t>
            </a:r>
            <a:r>
              <a:rPr lang="pl-PL" alt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karały za każdy przejaw polskości, krwawo tłumiły próby odzyskiwania niepodległości</a:t>
            </a:r>
            <a:r>
              <a:rPr lang="pl-PL" altLang="pl-PL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pl-PL" alt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Wielu Polaków straciło życie walcząc o Polskę. </a:t>
            </a:r>
          </a:p>
          <a:p>
            <a:pPr algn="ctr"/>
            <a:r>
              <a:rPr lang="pl-PL" alt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Najwięcej w czasie powstania listopadowego </a:t>
            </a:r>
          </a:p>
          <a:p>
            <a:pPr algn="ctr"/>
            <a:r>
              <a:rPr lang="pl-PL" alt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latach 1830 -31 i powstania styczniowego 1863 – 64</a:t>
            </a:r>
            <a:r>
              <a:rPr lang="pl-PL" altLang="pl-PL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endParaRPr lang="pl-PL" altLang="pl-PL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alt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Dopiero I wojna światowa, w czasie której państwa zaborcze Polski stanęły przeciw sobie, dała Polakom realną szansę na wolność.</a:t>
            </a:r>
          </a:p>
          <a:p>
            <a:pPr algn="ctr"/>
            <a:endParaRPr lang="pl-PL" altLang="pl-PL" dirty="0">
              <a:solidFill>
                <a:srgbClr val="FFFFFF"/>
              </a:solidFill>
            </a:endParaRPr>
          </a:p>
        </p:txBody>
      </p:sp>
      <p:pic>
        <p:nvPicPr>
          <p:cNvPr id="1026" name="Picture 2" descr="https://i0.wp.com/pastelowekredki.pl/wp-content/uploads/2019/10/serce-z-or%C5%82em-lataj%C4%85cym.png?resize=300%2C2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94" y="4941168"/>
            <a:ext cx="1543028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16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276">
        <p14:reveal/>
      </p:transition>
    </mc:Choice>
    <mc:Fallback xmlns="">
      <p:transition spd="slow" advTm="202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700808"/>
            <a:ext cx="3826768" cy="439519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Odzyskiwanie przez Polskę niepodległości było procesem stopniowym. </a:t>
            </a:r>
          </a:p>
          <a:p>
            <a:pPr marL="0" indent="0" algn="ctr">
              <a:buNone/>
            </a:pPr>
            <a:r>
              <a:rPr 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Wybór 11 listopada uzasadnić można zbiegiem wydarzeń w Polsce z zakończeniem I wojny światowej dzięki zawarciu rozejmu w </a:t>
            </a:r>
            <a:r>
              <a:rPr lang="pl-PL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Compiègne</a:t>
            </a:r>
            <a:r>
              <a:rPr 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11 listopada 1918, pieczętującego ostateczną klęskę Niemiec.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Odzyskiwanie niepodległości</a:t>
            </a:r>
            <a:endParaRPr lang="pl-PL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2ECA8-704A-4C36-AD12-CA77F26B5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056585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pole tekstowe 6"/>
          <p:cNvSpPr txBox="1"/>
          <p:nvPr/>
        </p:nvSpPr>
        <p:spPr>
          <a:xfrm>
            <a:off x="5076056" y="5805264"/>
            <a:ext cx="3056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Przed wagonem kolejowym w lesie </a:t>
            </a:r>
            <a:r>
              <a:rPr lang="pl-PL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Compiègne</a:t>
            </a:r>
            <a:r>
              <a:rPr lang="pl-PL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057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079">
        <p14:reveal/>
      </p:transition>
    </mc:Choice>
    <mc:Fallback xmlns="">
      <p:transition spd="slow" advTm="140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836712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Strona tytułowa </a:t>
            </a:r>
          </a:p>
          <a:p>
            <a:r>
              <a:rPr 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„The New York Times” obwieszcza </a:t>
            </a:r>
            <a:r>
              <a:rPr lang="pl-PL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rozejm</a:t>
            </a:r>
            <a:endParaRPr lang="pl-PL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4A203F-5929-4C65-9298-20C489B0A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676" y="620688"/>
            <a:ext cx="4256722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86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570">
        <p14:reveal/>
      </p:transition>
    </mc:Choice>
    <mc:Fallback xmlns="">
      <p:transition spd="slow" advTm="45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476672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Dzień wcześniej powrócił do Warszawy Józef Piłsudski, komendant I Brygady Legionów, internowany od lipca 1917r. Przez Niemców w Magdeburgu. Przed domem, w którym mieszkał, zebrały się tłumy, a do mieszkania zaczęli przychodzić przedstawiciele różnych stronnictw i partii</a:t>
            </a:r>
            <a:endParaRPr lang="pl-PL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063656D-C981-4890-BCBF-43E791E33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505" y="2636912"/>
            <a:ext cx="2532997" cy="3639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038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563">
        <p14:reveal/>
      </p:transition>
    </mc:Choice>
    <mc:Fallback xmlns="">
      <p:transition spd="slow" advTm="10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47248" cy="1038944"/>
          </a:xfrm>
        </p:spPr>
        <p:txBody>
          <a:bodyPr>
            <a:normAutofit fontScale="90000"/>
          </a:bodyPr>
          <a:lstStyle/>
          <a:p>
            <a:pPr lvl="0" algn="ctr" defTabSz="449263" fontAlgn="base">
              <a:lnSpc>
                <a:spcPct val="93000"/>
              </a:lnSpc>
              <a:spcAft>
                <a:spcPct val="0"/>
              </a:spcAft>
            </a:pP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pl-PL" altLang="pl-PL" sz="3600" spc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pl-PL" altLang="pl-PL" sz="3600" b="1" spc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Powitanie Józefa Piłsudskiego na dworcu w Warszawie 10 listopada 1918r.</a:t>
            </a:r>
            <a:endParaRPr lang="pl-PL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9" r="16129"/>
          <a:stretch>
            <a:fillRect/>
          </a:stretch>
        </p:blipFill>
        <p:spPr bwMode="auto">
          <a:xfrm>
            <a:off x="1931528" y="1392275"/>
            <a:ext cx="5363295" cy="4955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957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473">
        <p14:reveal/>
      </p:transition>
    </mc:Choice>
    <mc:Fallback xmlns="">
      <p:transition spd="slow" advTm="54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Józef Piłsudski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Józef Piłsudski - Wikipedi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89" y="1484784"/>
            <a:ext cx="3748101" cy="4752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860032" y="1844824"/>
            <a:ext cx="3826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Józef Klemens Piłsudski – polityk, działacz niepodległościowy, Naczelnik Państwa Polskiego (1918–1922), Wódz Naczelny Wojska Polskiego (1918), pierwszy Marszałek Polski (1920), premier Polski (1926–1928, 1930</a:t>
            </a:r>
            <a:r>
              <a:rPr lang="pl-PL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902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2959">
        <p14:reveal/>
      </p:transition>
    </mc:Choice>
    <mc:Fallback xmlns="">
      <p:transition spd="slow" advTm="129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539552" y="404664"/>
            <a:ext cx="36724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wieść o powrocie Piłsudskiego, Ignacy Daszyński wraz z całym rządem </a:t>
            </a:r>
          </a:p>
          <a:p>
            <a:pPr algn="ctr"/>
            <a:r>
              <a:rPr lang="pl-PL" sz="2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listopada przyjechał do Warszawy. Tego samego dnia Józef Piłsudski otrzymał z rąk Rady Regencyjnej władzę wojskową i rozpoczął konsultacje z przedstawicielami stronnictw politycznych w sprawie utworzenia koalicyjnego rządu.</a:t>
            </a:r>
          </a:p>
          <a:p>
            <a:pPr algn="ctr"/>
            <a:r>
              <a:rPr lang="pl-PL" sz="2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listopada, nowym dekretem Rada Regencyjna postanowiła się rozwiązać i całą władzę w państwie przekazała Piłsudskiemu, ustanawiając urząd naczelnika państwa. </a:t>
            </a:r>
            <a:endParaRPr lang="pl-PL" sz="2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informacja | Explore Tumblr Posts and Blogs | Tumg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94152"/>
            <a:ext cx="3667125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427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9665">
        <p14:reveal/>
      </p:transition>
    </mc:Choice>
    <mc:Fallback xmlns="">
      <p:transition spd="slow" advTm="196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11 listopada na ulicach wszystkich miast panowała euforia </a:t>
            </a:r>
            <a:br>
              <a:rPr lang="pl-PL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z powodu rodzącej się niepodległości </a:t>
            </a:r>
            <a:endParaRPr lang="pl-P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 descr="Pochód Narodowy w Warszawie, ul. Nowy Świat na rogu z ul. Książęca (pl. Trzech Krzyży), 17.11.19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34" y="2132856"/>
            <a:ext cx="5850931" cy="38884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403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171">
        <p14:reveal/>
      </p:transition>
    </mc:Choice>
    <mc:Fallback xmlns="">
      <p:transition spd="slow" advTm="81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259632" y="548680"/>
            <a:ext cx="69847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Szansy danej przez historię Polacy nie zmarnowali i aktywnie przystąpili do przejmowania władzy na ziemiach polskich okupowanych przez państwa </a:t>
            </a:r>
            <a:r>
              <a:rPr lang="pl-PL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centralne</a:t>
            </a:r>
            <a:endParaRPr lang="pl-PL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Tajemnica sukcesu Józefa Piłsudskiego. Dlaczego to właśnie jemu oddano  władzę w listopadzie 1918 roku? - Wiadomości">
            <a:extLst>
              <a:ext uri="{FF2B5EF4-FFF2-40B4-BE49-F238E27FC236}">
                <a16:creationId xmlns:a16="http://schemas.microsoft.com/office/drawing/2014/main" id="{8DD54F9C-D158-48E7-9555-40C08435C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52936"/>
            <a:ext cx="4606739" cy="3127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408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067">
        <p14:reveal/>
      </p:transition>
    </mc:Choice>
    <mc:Fallback xmlns="">
      <p:transition spd="slow" advTm="100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88024" y="457200"/>
            <a:ext cx="3898776" cy="1066800"/>
          </a:xfrm>
        </p:spPr>
        <p:txBody>
          <a:bodyPr>
            <a:norm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Dzieje obchodów</a:t>
            </a:r>
            <a:br>
              <a:rPr lang="pl-P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615136" y="1196752"/>
            <a:ext cx="4349352" cy="475252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pl-PL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latach 1919–1936 rocznice odzyskania niepodległości </a:t>
            </a:r>
            <a:r>
              <a:rPr lang="pl-PL" sz="9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świętowano w</a:t>
            </a:r>
            <a:r>
              <a:rPr lang="pl-PL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Warszawie jako uroczystości o charakterze wojskowym. Organizowano je zazwyczaj w pierwszą niedzielę po </a:t>
            </a:r>
            <a:r>
              <a:rPr lang="pl-PL" sz="9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pl-PL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listopada. W 1919 roku nie było </a:t>
            </a:r>
            <a:r>
              <a:rPr lang="pl-PL" sz="9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sprzyjającej </a:t>
            </a:r>
            <a:r>
              <a:rPr lang="pl-PL" sz="960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sytuacji, </a:t>
            </a:r>
            <a:r>
              <a:rPr lang="pl-PL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uczcić rocznicę odzyskania niepodległości, ponieważ trwały jeszcze wojny o granice Rzeczypospolitej. Pierwszy raz w pełni uroczyście upamiętniono odzyskanie niepodległości </a:t>
            </a:r>
            <a:r>
              <a:rPr lang="pl-PL" sz="9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</a:t>
            </a:r>
            <a:r>
              <a:rPr lang="pl-PL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listopada 1920. </a:t>
            </a:r>
          </a:p>
          <a:p>
            <a:endParaRPr lang="pl-PL" dirty="0"/>
          </a:p>
        </p:txBody>
      </p:sp>
      <p:pic>
        <p:nvPicPr>
          <p:cNvPr id="5" name="Picture 2" descr="Warszawa, pl. Zamkowy, 14 listopada 1920 r. Uroczystość wręczenia buławy marszałkowskiej Józefowi Piłsudskiemu. Źródło: NAC">
            <a:extLst>
              <a:ext uri="{FF2B5EF4-FFF2-40B4-BE49-F238E27FC236}">
                <a16:creationId xmlns:a16="http://schemas.microsoft.com/office/drawing/2014/main" id="{314C3905-4A87-4188-9868-1CD87860491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 r="19752"/>
          <a:stretch>
            <a:fillRect/>
          </a:stretch>
        </p:blipFill>
        <p:spPr bwMode="auto">
          <a:xfrm>
            <a:off x="409984" y="1232979"/>
            <a:ext cx="4219575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323528" y="5733256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Warszawa, pl. Zamkowy, 14 listopada 1920 r. Uroczystość wręczenia buławy marszałkowskiej Józefowi Piłsudskiemu</a:t>
            </a:r>
            <a:r>
              <a:rPr lang="pl-PL" sz="1700" dirty="0">
                <a:solidFill>
                  <a:srgbClr val="8FA2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dirty="0">
                <a:solidFill>
                  <a:srgbClr val="8FA2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309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3233">
        <p14:reveal/>
      </p:transition>
    </mc:Choice>
    <mc:Fallback xmlns="">
      <p:transition spd="slow" advTm="232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620688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Podczas okupacji niemieckiej w latach 1939–1945 jawne świętowanie polskich świąt państwowych było niemożliwe. Organizatorzy przygotowywanych konspiracyjnie obchodów rocznicy 11 listopada, głównie w ramach małego sabotażu, byli narażeni na dotkliwe represje. Jednak mimo to pamięć o Święcie Niepodległości starano się podtrzymywać. W dniach poprzedzających 11 listopada na murach, ogrodzeniach, płytach chodnikowych pojawiały się afisze, ulotki i napisy „Polska żyje”, „Polska zwycięży”, „Polska walczy”, „Jeszcze Polska nie zginęła”, „11.XI.1918” itp., a od 1942 roku także znak Polski </a:t>
            </a:r>
            <a:r>
              <a:rPr lang="pl-PL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Walczącej</a:t>
            </a:r>
            <a:endParaRPr lang="pl-PL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Obrazy: Polska Flaga | Darmowe wektory, zdjęcia stockowe i PS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640" y="4509120"/>
            <a:ext cx="274473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310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3239">
        <p14:reveal/>
      </p:transition>
    </mc:Choice>
    <mc:Fallback xmlns="">
      <p:transition spd="slow" advTm="232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olska walcząca Grafika ścienna - TenStickers">
            <a:extLst>
              <a:ext uri="{FF2B5EF4-FFF2-40B4-BE49-F238E27FC236}">
                <a16:creationId xmlns:a16="http://schemas.microsoft.com/office/drawing/2014/main" id="{9CA3C028-AC15-45A9-ABD8-3323A9985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464" y="1412775"/>
            <a:ext cx="3280560" cy="3973513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283968" y="692696"/>
            <a:ext cx="4248472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Polska </a:t>
            </a:r>
            <a:r>
              <a:rPr lang="pl-PL" sz="2500" b="1" dirty="0">
                <a:latin typeface="Calibri" panose="020F0502020204030204" pitchFamily="34" charset="0"/>
                <a:cs typeface="Calibri" panose="020F0502020204030204" pitchFamily="34" charset="0"/>
              </a:rPr>
              <a:t>Walcząca – </a:t>
            </a:r>
            <a:endParaRPr lang="pl-PL" sz="2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symbol</a:t>
            </a:r>
            <a:r>
              <a:rPr lang="pl-PL" sz="2500" b="1" dirty="0">
                <a:latin typeface="Calibri" panose="020F0502020204030204" pitchFamily="34" charset="0"/>
                <a:cs typeface="Calibri" panose="020F0502020204030204" pitchFamily="34" charset="0"/>
              </a:rPr>
              <a:t> w kształcie kotwicy, której człon w kształcie litery P symbolizuje Polskę, </a:t>
            </a:r>
            <a:endParaRPr lang="pl-PL" sz="2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l-PL" sz="2500" b="1" dirty="0">
                <a:latin typeface="Calibri" panose="020F0502020204030204" pitchFamily="34" charset="0"/>
                <a:cs typeface="Calibri" panose="020F0502020204030204" pitchFamily="34" charset="0"/>
              </a:rPr>
              <a:t>ramiona literę W – walkę </a:t>
            </a:r>
            <a:endParaRPr lang="pl-PL" sz="2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lub </a:t>
            </a:r>
            <a:r>
              <a:rPr lang="pl-PL" sz="2500" b="1" dirty="0">
                <a:latin typeface="Calibri" panose="020F0502020204030204" pitchFamily="34" charset="0"/>
                <a:cs typeface="Calibri" panose="020F0502020204030204" pitchFamily="34" charset="0"/>
              </a:rPr>
              <a:t>„kotwicę” – symbol nadziei </a:t>
            </a:r>
            <a:r>
              <a:rPr lang="pl-PL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na odzyskanie</a:t>
            </a:r>
            <a:r>
              <a:rPr lang="pl-PL" sz="2500" b="1" dirty="0">
                <a:latin typeface="Calibri" panose="020F0502020204030204" pitchFamily="34" charset="0"/>
                <a:cs typeface="Calibri" panose="020F0502020204030204" pitchFamily="34" charset="0"/>
              </a:rPr>
              <a:t> niepodległości </a:t>
            </a:r>
            <a:endParaRPr lang="pl-PL" sz="2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Polski </a:t>
            </a:r>
            <a:r>
              <a:rPr lang="pl-PL" sz="2500" b="1" dirty="0">
                <a:latin typeface="Calibri" panose="020F0502020204030204" pitchFamily="34" charset="0"/>
                <a:cs typeface="Calibri" panose="020F0502020204030204" pitchFamily="34" charset="0"/>
              </a:rPr>
              <a:t>okupowanej przez nazistowskie Niemcy. Powszechnie stosowany w czasie II wojny światowe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970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1698">
        <p14:reveal/>
      </p:transition>
    </mc:Choice>
    <mc:Fallback xmlns="">
      <p:transition spd="slow" advTm="116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467544" y="548680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Święto Niepodległości obchodzone 11 listopada zostało przywrócone przez Sejm PRL ustawą z 15 lutego 1989 pod nazwą „Narodowe Święto Niepodległości”.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listopada 1997 Sejm podjął uchwałę głoszącą m.in. </a:t>
            </a:r>
            <a:r>
              <a:rPr lang="pl-PL" sz="2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uroczysta rocznica skłania także do refleksji nad półwieczem, w którym wolnościowe i demokratyczne aspiracje Polaków były dławione przez hitlerowskich i sowieckich okupantów, a następnie – obcą naszej tradycji – podporządkowaną Związkowi Radzieckiemu komunistyczną władzę</a:t>
            </a:r>
            <a:endParaRPr lang="pl-PL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Święto Niepodległości w Warszawie: Tysiące policjantów, helikoptery i drony  - Wydarzenia w INTERIA.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029" y="3212976"/>
            <a:ext cx="4655942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781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3439">
        <p14:reveal/>
      </p:transition>
    </mc:Choice>
    <mc:Fallback xmlns="">
      <p:transition spd="slow" advTm="234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899592" y="1196752"/>
            <a:ext cx="7344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pl-PL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Uczestnicząc corocznie </a:t>
            </a:r>
          </a:p>
          <a:p>
            <a:pPr algn="ctr"/>
            <a:r>
              <a:rPr lang="pl-PL" altLang="pl-PL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obchodach Święta Niepodległości dajemy wyraz pamięci o tych wszystkich, </a:t>
            </a:r>
            <a:endParaRPr lang="pl-PL" altLang="pl-PL" sz="28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altLang="pl-PL" sz="28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dzięki </a:t>
            </a:r>
            <a:r>
              <a:rPr lang="pl-PL" altLang="pl-P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którym żyjemy dzisiaj </a:t>
            </a:r>
          </a:p>
          <a:p>
            <a:pPr algn="ctr"/>
            <a:r>
              <a:rPr lang="pl-PL" altLang="pl-P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wolnej Polsce. Dzięki którym przetrwał nasz język, nasza kultura i tradycja</a:t>
            </a:r>
            <a:endParaRPr lang="pl-P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https://i1.wp.com/pastelowekredki.pl/wp-content/uploads/2019/10/serce-z-go%C5%82abkiem-pokoju.png?resize=300%2C2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605" y="4293096"/>
            <a:ext cx="1788790" cy="166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763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274">
        <p14:reveal/>
      </p:transition>
    </mc:Choice>
    <mc:Fallback xmlns="">
      <p:transition spd="slow" advTm="102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8284412" cy="46599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309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958">
        <p14:reveal/>
      </p:transition>
    </mc:Choice>
    <mc:Fallback xmlns="">
      <p:transition spd="slow" advTm="109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1.wp.com/pastelowekredki.pl/wp-content/uploads/2019/10/serce-bia%C5%82e.png?resize=300%2C2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37810"/>
            <a:ext cx="1963855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2.wp.com/pastelowekredki.pl/wp-content/uploads/2019/10/serce-czerwone.png?resize=300%2C2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176" y="4437810"/>
            <a:ext cx="197200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547664" y="1268760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DZIĘKUJĘ ZA UWAGĘ</a:t>
            </a:r>
          </a:p>
          <a:p>
            <a:pPr algn="ctr"/>
            <a:r>
              <a:rPr lang="pl-PL" sz="5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BORYS BENA</a:t>
            </a:r>
            <a:endParaRPr lang="pl-PL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62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39"/>
    </mc:Choice>
    <mc:Fallback xmlns="">
      <p:transition spd="slow" advTm="143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6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9|2.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tint val="100000"/>
                <a:shade val="42000"/>
                <a:hueMod val="100000"/>
                <a:satMod val="100000"/>
              </a:schemeClr>
              <a:schemeClr val="phClr">
                <a:tint val="4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CFA5F52AA0A00C4CBEF2A37681B2318F04009FDCD24A096B5E4C8184D4910FEB1A76" ma:contentTypeVersion="56" ma:contentTypeDescription="Create a new document." ma:contentTypeScope="" ma:versionID="e2b161dd106aa6ff43a2053ab7ed0d23">
  <xsd:schema xmlns:xsd="http://www.w3.org/2001/XMLSchema" xmlns:xs="http://www.w3.org/2001/XMLSchema" xmlns:p="http://schemas.microsoft.com/office/2006/metadata/properties" xmlns:ns2="29baff33-f40f-4664-8054-1bde3cabf4f6" targetNamespace="http://schemas.microsoft.com/office/2006/metadata/properties" ma:root="true" ma:fieldsID="df3fe752eed498a1554dc026fa12eabd" ns2:_="">
    <xsd:import namespace="29baff33-f40f-4664-8054-1bde3cabf4f6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aff33-f40f-4664-8054-1bde3cabf4f6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lockPublish" ma:index="12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3" nillable="true" ma:displayName="Bug Number" ma:default="" ma:internalName="BugNumber" ma:readOnly="false">
      <xsd:simpleType>
        <xsd:restriction base="dms:Text"/>
      </xsd:simpleType>
    </xsd:element>
    <xsd:element name="CampaignTagsTaxHTField0" ma:index="15" nillable="true" ma:taxonomy="true" ma:internalName="CampaignTagsTaxHTField0" ma:taxonomyFieldName="CampaignTags" ma:displayName="Campaigns" ma:readOnly="false" ma:default="" ma:fieldId="{35ae66bf-e87d-41c1-aaaa-5f9779661904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6" nillable="true" ma:displayName="Client Viewer" ma:default="" ma:internalName="TPClientViewer">
      <xsd:simpleType>
        <xsd:restriction base="dms:Text"/>
      </xsd:simpleType>
    </xsd:element>
    <xsd:element name="ClipArtFilename" ma:index="17" nillable="true" ma:displayName="Clip Art Name" ma:default="" ma:internalName="ClipArtFilename" ma:readOnly="false">
      <xsd:simpleType>
        <xsd:restriction base="dms:Text"/>
      </xsd:simpleType>
    </xsd:element>
    <xsd:element name="TPCommandLine" ma:index="18" nillable="true" ma:displayName="Command Line" ma:default="" ma:internalName="TPCommandLine">
      <xsd:simpleType>
        <xsd:restriction base="dms:Text"/>
      </xsd:simpleType>
    </xsd:element>
    <xsd:element name="TPComponent" ma:index="19" nillable="true" ma:displayName="Component" ma:default="" ma:internalName="TPComponent">
      <xsd:simpleType>
        <xsd:restriction base="dms:Text"/>
      </xsd:simpleType>
    </xsd:element>
    <xsd:element name="ContentItem" ma:index="20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2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5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6" nillable="true" ma:displayName="CSX Submission Market" ma:default="" ma:list="{1DDBB892-E9C2-41BE-A746-120199994C31}" ma:internalName="CSXSubmissionMarket" ma:readOnly="false" ma:showField="MarketName" ma:web="29baff33-f40f-4664-8054-1bde3cabf4f6">
      <xsd:simpleType>
        <xsd:restriction base="dms:Lookup"/>
      </xsd:simpleType>
    </xsd:element>
    <xsd:element name="CSXUpdate" ma:index="27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8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29" nillable="true" ma:displayName="Deleted?" ma:default="" ma:internalName="IsDeleted" ma:readOnly="false">
      <xsd:simpleType>
        <xsd:restriction base="dms:Boolean"/>
      </xsd:simpleType>
    </xsd:element>
    <xsd:element name="APDescription" ma:index="30" nillable="true" ma:displayName="Description" ma:default="" ma:internalName="APDescription" ma:readOnly="false">
      <xsd:simpleType>
        <xsd:restriction base="dms:Note"/>
      </xsd:simpleType>
    </xsd:element>
    <xsd:element name="DirectSourceMarket" ma:index="31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2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3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4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5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6" nillable="true" ma:displayName="Editorial Tags" ma:default="" ma:internalName="EditorialTags">
      <xsd:simpleType>
        <xsd:restriction base="dms:Unknown"/>
      </xsd:simpleType>
    </xsd:element>
    <xsd:element name="TPExecutable" ma:index="37" nillable="true" ma:displayName="Executable" ma:default="" ma:internalName="TPExecutable">
      <xsd:simpleType>
        <xsd:restriction base="dms:Text"/>
      </xsd:simpleType>
    </xsd:element>
    <xsd:element name="FeatureTagsTaxHTField0" ma:index="39" nillable="true" ma:taxonomy="true" ma:internalName="FeatureTagsTaxHTField0" ma:taxonomyFieldName="FeatureTags" ma:displayName="Features" ma:readOnly="false" ma:default="" ma:fieldId="{22649cd3-0638-4550-a153-a68664946fb0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0" nillable="true" ma:displayName="Friendly Name" ma:default="" ma:internalName="TPFriendlyName">
      <xsd:simpleType>
        <xsd:restriction base="dms:Text"/>
      </xsd:simpleType>
    </xsd:element>
    <xsd:element name="FriendlyTitle" ma:index="41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2" nillable="true" ma:displayName="Generate Images?" ma:default="true" ma:internalName="PrimaryImageGen">
      <xsd:simpleType>
        <xsd:restriction base="dms:Boolean"/>
      </xsd:simpleType>
    </xsd:element>
    <xsd:element name="HandoffToMSDN" ma:index="43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4" nillable="true" ma:displayName="InProjectListLookup" ma:list="{2513E2E7-E2AF-440C-8567-37153D3865E2}" ma:internalName="InProjectListLookup" ma:readOnly="true" ma:showField="InProjectList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5" nillable="true" ma:displayName="Install Location" ma:default="" ma:internalName="TPInstallLocation">
      <xsd:simpleType>
        <xsd:restriction base="dms:Text"/>
      </xsd:simpleType>
    </xsd:element>
    <xsd:element name="InternalTagsTaxHTField0" ma:index="47" nillable="true" ma:taxonomy="true" ma:internalName="InternalTagsTaxHTField0" ma:taxonomyFieldName="InternalTags" ma:displayName="Internal Tags" ma:readOnly="false" ma:default="" ma:fieldId="{961a284f-ead0-40ef-8222-26875887a96b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8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49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0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1" nillable="true" ma:displayName="Last Complete Version Lookup" ma:default="" ma:list="{2513E2E7-E2AF-440C-8567-37153D3865E2}" ma:internalName="LastCompleteVersionLookup" ma:readOnly="true" ma:showField="LastCompleteVersion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2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3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4" nillable="true" ma:displayName="Last Preview Attempt Error" ma:default="" ma:list="{2513E2E7-E2AF-440C-8567-37153D3865E2}" ma:internalName="LastPreviewErrorLookup" ma:readOnly="true" ma:showField="LastPreviewError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5" nillable="true" ma:displayName="Last Preview Attempt Result" ma:default="" ma:list="{2513E2E7-E2AF-440C-8567-37153D3865E2}" ma:internalName="LastPreviewResultLookup" ma:readOnly="true" ma:showField="LastPreviewResult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6" nillable="true" ma:displayName="Last Preview Attempted On" ma:default="" ma:list="{2513E2E7-E2AF-440C-8567-37153D3865E2}" ma:internalName="LastPreviewAttemptDateLookup" ma:readOnly="true" ma:showField="LastPreviewAttemptDate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7" nillable="true" ma:displayName="Last Previewed By" ma:default="" ma:list="{2513E2E7-E2AF-440C-8567-37153D3865E2}" ma:internalName="LastPreviewedByLookup" ma:readOnly="true" ma:showField="LastPreviewedBy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8" nillable="true" ma:displayName="Last Previewed Date" ma:default="" ma:list="{2513E2E7-E2AF-440C-8567-37153D3865E2}" ma:internalName="LastPreviewTimeLookup" ma:readOnly="true" ma:showField="LastPreviewTime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59" nillable="true" ma:displayName="Last Previewed Version" ma:default="" ma:list="{2513E2E7-E2AF-440C-8567-37153D3865E2}" ma:internalName="LastPreviewVersionLookup" ma:readOnly="true" ma:showField="LastPreviewVersion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0" nillable="true" ma:displayName="Last Publish Attempt Error" ma:default="" ma:list="{2513E2E7-E2AF-440C-8567-37153D3865E2}" ma:internalName="LastPublishErrorLookup" ma:readOnly="true" ma:showField="LastPublishError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1" nillable="true" ma:displayName="Last Publish Attempt Result" ma:default="" ma:list="{2513E2E7-E2AF-440C-8567-37153D3865E2}" ma:internalName="LastPublishResultLookup" ma:readOnly="true" ma:showField="LastPublishResult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2" nillable="true" ma:displayName="Last Publish Attempted On" ma:default="" ma:list="{2513E2E7-E2AF-440C-8567-37153D3865E2}" ma:internalName="LastPublishAttemptDateLookup" ma:readOnly="true" ma:showField="LastPublishAttemptDate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3" nillable="true" ma:displayName="Last Published By" ma:default="" ma:list="{2513E2E7-E2AF-440C-8567-37153D3865E2}" ma:internalName="LastPublishedByLookup" ma:readOnly="true" ma:showField="LastPublishedBy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4" nillable="true" ma:displayName="Last Published Date" ma:default="" ma:list="{2513E2E7-E2AF-440C-8567-37153D3865E2}" ma:internalName="LastPublishTimeLookup" ma:readOnly="true" ma:showField="LastPublishTime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5" nillable="true" ma:displayName="Last Published Version" ma:default="" ma:list="{2513E2E7-E2AF-440C-8567-37153D3865E2}" ma:internalName="LastPublishVersionLookup" ma:readOnly="true" ma:showField="LastPublishVersion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6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7" nillable="true" ma:displayName="Legacy Data" ma:default="" ma:internalName="LegacyData" ma:readOnly="false">
      <xsd:simpleType>
        <xsd:restriction base="dms:Note"/>
      </xsd:simpleType>
    </xsd:element>
    <xsd:element name="TPLaunchHelpLink" ma:index="68" nillable="true" ma:displayName="Link to Launch Help Topic" ma:default="" ma:internalName="TPLaunchHelpLink">
      <xsd:simpleType>
        <xsd:restriction base="dms:Text"/>
      </xsd:simpleType>
    </xsd:element>
    <xsd:element name="LocComments" ma:index="69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0" nillable="true" ma:displayName="Loc Last Loc Attempt Version" ma:default="" ma:list="{72723BFE-42E4-4BFD-ABEC-91FC880F9EED}" ma:internalName="LocLastLocAttemptVersionLookup" ma:readOnly="false" ma:showField="LastLocAttemptVersion" ma:web="29baff33-f40f-4664-8054-1bde3cabf4f6">
      <xsd:simpleType>
        <xsd:restriction base="dms:Lookup"/>
      </xsd:simpleType>
    </xsd:element>
    <xsd:element name="LocLastLocAttemptVersionTypeLookup" ma:index="71" nillable="true" ma:displayName="Loc Last Loc Attempt Version Type" ma:default="" ma:list="{72723BFE-42E4-4BFD-ABEC-91FC880F9EED}" ma:internalName="LocLastLocAttemptVersionTypeLookup" ma:readOnly="true" ma:showField="LastLocAttemptVersionType" ma:web="29baff33-f40f-4664-8054-1bde3cabf4f6">
      <xsd:simpleType>
        <xsd:restriction base="dms:Lookup"/>
      </xsd:simpleType>
    </xsd:element>
    <xsd:element name="LocManualTestRequired" ma:index="72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3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4" nillable="true" ma:displayName="Loc New Published Version Lookup" ma:default="" ma:list="{72723BFE-42E4-4BFD-ABEC-91FC880F9EED}" ma:internalName="LocNewPublishedVersionLookup" ma:readOnly="true" ma:showField="NewPublishedVersion" ma:web="29baff33-f40f-4664-8054-1bde3cabf4f6">
      <xsd:simpleType>
        <xsd:restriction base="dms:Lookup"/>
      </xsd:simpleType>
    </xsd:element>
    <xsd:element name="LocOverallHandbackStatusLookup" ma:index="75" nillable="true" ma:displayName="Loc Overall Handback Status" ma:default="" ma:list="{72723BFE-42E4-4BFD-ABEC-91FC880F9EED}" ma:internalName="LocOverallHandbackStatusLookup" ma:readOnly="true" ma:showField="OverallHandbackStatus" ma:web="29baff33-f40f-4664-8054-1bde3cabf4f6">
      <xsd:simpleType>
        <xsd:restriction base="dms:Lookup"/>
      </xsd:simpleType>
    </xsd:element>
    <xsd:element name="LocOverallLocStatusLookup" ma:index="76" nillable="true" ma:displayName="Loc Overall Localize Status" ma:default="" ma:list="{72723BFE-42E4-4BFD-ABEC-91FC880F9EED}" ma:internalName="LocOverallLocStatusLookup" ma:readOnly="true" ma:showField="OverallLocStatus" ma:web="29baff33-f40f-4664-8054-1bde3cabf4f6">
      <xsd:simpleType>
        <xsd:restriction base="dms:Lookup"/>
      </xsd:simpleType>
    </xsd:element>
    <xsd:element name="LocOverallPreviewStatusLookup" ma:index="77" nillable="true" ma:displayName="Loc Overall Preview Status" ma:default="" ma:list="{72723BFE-42E4-4BFD-ABEC-91FC880F9EED}" ma:internalName="LocOverallPreviewStatusLookup" ma:readOnly="true" ma:showField="OverallPreviewStatus" ma:web="29baff33-f40f-4664-8054-1bde3cabf4f6">
      <xsd:simpleType>
        <xsd:restriction base="dms:Lookup"/>
      </xsd:simpleType>
    </xsd:element>
    <xsd:element name="LocOverallPublishStatusLookup" ma:index="78" nillable="true" ma:displayName="Loc Overall Publish Status" ma:default="" ma:list="{72723BFE-42E4-4BFD-ABEC-91FC880F9EED}" ma:internalName="LocOverallPublishStatusLookup" ma:readOnly="true" ma:showField="OverallPublishStatus" ma:web="29baff33-f40f-4664-8054-1bde3cabf4f6">
      <xsd:simpleType>
        <xsd:restriction base="dms:Lookup"/>
      </xsd:simpleType>
    </xsd:element>
    <xsd:element name="IntlLocPriority" ma:index="79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0" nillable="true" ma:displayName="Loc Processed For Handoffs" ma:default="" ma:list="{72723BFE-42E4-4BFD-ABEC-91FC880F9EED}" ma:internalName="LocProcessedForHandoffsLookup" ma:readOnly="true" ma:showField="ProcessedForHandoffs" ma:web="29baff33-f40f-4664-8054-1bde3cabf4f6">
      <xsd:simpleType>
        <xsd:restriction base="dms:Lookup"/>
      </xsd:simpleType>
    </xsd:element>
    <xsd:element name="LocProcessedForMarketsLookup" ma:index="81" nillable="true" ma:displayName="Loc Processed For Markets" ma:default="" ma:list="{72723BFE-42E4-4BFD-ABEC-91FC880F9EED}" ma:internalName="LocProcessedForMarketsLookup" ma:readOnly="true" ma:showField="ProcessedForMarkets" ma:web="29baff33-f40f-4664-8054-1bde3cabf4f6">
      <xsd:simpleType>
        <xsd:restriction base="dms:Lookup"/>
      </xsd:simpleType>
    </xsd:element>
    <xsd:element name="LocPublishedDependentAssetsLookup" ma:index="82" nillable="true" ma:displayName="Loc Published Dependent Assets" ma:default="" ma:list="{72723BFE-42E4-4BFD-ABEC-91FC880F9EED}" ma:internalName="LocPublishedDependentAssetsLookup" ma:readOnly="true" ma:showField="PublishedDependentAssets" ma:web="29baff33-f40f-4664-8054-1bde3cabf4f6">
      <xsd:simpleType>
        <xsd:restriction base="dms:Lookup"/>
      </xsd:simpleType>
    </xsd:element>
    <xsd:element name="LocPublishedLinkedAssetsLookup" ma:index="83" nillable="true" ma:displayName="Loc Published Linked Assets" ma:default="" ma:list="{72723BFE-42E4-4BFD-ABEC-91FC880F9EED}" ma:internalName="LocPublishedLinkedAssetsLookup" ma:readOnly="true" ma:showField="PublishedLinkedAssets" ma:web="29baff33-f40f-4664-8054-1bde3cabf4f6">
      <xsd:simpleType>
        <xsd:restriction base="dms:Lookup"/>
      </xsd:simpleType>
    </xsd:element>
    <xsd:element name="LocRecommendedHandoff" ma:index="84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6" nillable="true" ma:taxonomy="true" ma:internalName="LocalizationTagsTaxHTField0" ma:taxonomyFieldName="LocalizationTags" ma:displayName="Localization Tags" ma:readOnly="false" ma:default="" ma:fieldId="{cb159bc7-6392-40eb-91ad-5e9404d69876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7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8" nillable="true" ma:displayName="Manager" ma:hidden="true" ma:internalName="Manager" ma:readOnly="false">
      <xsd:simpleType>
        <xsd:restriction base="dms:Text"/>
      </xsd:simpleType>
    </xsd:element>
    <xsd:element name="Markets" ma:index="89" nillable="true" ma:displayName="Markets" ma:default="" ma:description="Leave blank to show in all markets" ma:list="{1DDBB892-E9C2-41BE-A746-120199994C31}" ma:internalName="Markets" ma:readOnly="false" ma:showField="MarketName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0" nillable="true" ma:displayName="Milestone" ma:default="" ma:internalName="Milestone" ma:readOnly="false">
      <xsd:simpleType>
        <xsd:restriction base="dms:Unknown"/>
      </xsd:simpleType>
    </xsd:element>
    <xsd:element name="TPNamespace" ma:index="93" nillable="true" ma:displayName="Namespace" ma:default="" ma:internalName="TPNamespace">
      <xsd:simpleType>
        <xsd:restriction base="dms:Text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2513E2E7-E2AF-440C-8567-37153D3865E2}" ma:internalName="NumOfRatingsLookup" ma:readOnly="true" ma:showField="NumOfRatings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penTemplate" ma:index="97" nillable="true" ma:displayName="Open Template" ma:default="true" ma:internalName="OpenTemplate">
      <xsd:simpleType>
        <xsd:restriction base="dms:Boolean"/>
      </xsd:simpleType>
    </xsd:element>
    <xsd:element name="OriginAsset" ma:index="98" nillable="true" ma:displayName="Origin Asset" ma:default="" ma:internalName="OriginAsset" ma:readOnly="false">
      <xsd:simpleType>
        <xsd:restriction base="dms:Text"/>
      </xsd:simpleType>
    </xsd:element>
    <xsd:element name="OriginalRelease" ma:index="99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0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1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2" nillable="true" ma:displayName="Parent Asset Id" ma:default="" ma:internalName="ParentAssetId" ma:readOnly="false">
      <xsd:simpleType>
        <xsd:restriction base="dms:Text"/>
      </xsd:simpleType>
    </xsd:element>
    <xsd:element name="PlannedPubDate" ma:index="103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4" nillable="true" ma:displayName="Policheck Words" ma:default="" ma:internalName="PolicheckWords" ma:readOnly="false">
      <xsd:simpleType>
        <xsd:restriction base="dms:Text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2513E2E7-E2AF-440C-8567-37153D3865E2}" ma:internalName="PublishStatusLookup" ma:readOnly="false" ma:showField="PublishStatus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9e57b0ce-4b8f-49f5-b588-fc22682c04a3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9d66d6a4-c4b4-42e6-80e6-7373254461f0}" ma:internalName="TaxCatchAll" ma:showField="CatchAllData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9d66d6a4-c4b4-42e6-80e6-7373254461f0}" ma:internalName="TaxCatchAllLabel" ma:readOnly="true" ma:showField="CatchAllDataLabel" ma:web="29baff33-f40f-4664-8054-1bde3cabf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2" nillable="true" ma:displayName="Template Status" ma:default="" ma:internalName="TemplateStatus">
      <xsd:simpleType>
        <xsd:restriction base="dms:Unknown"/>
      </xsd:simpleType>
    </xsd:element>
    <xsd:element name="TemplateTemplateType" ma:index="123" nillable="true" ma:displayName="Template Type" ma:default="" ma:internalName="TemplateTemplateType">
      <xsd:simpleType>
        <xsd:restriction base="dms:Unknown"/>
      </xsd:simpleType>
    </xsd:element>
    <xsd:element name="ThumbnailAssetId" ma:index="124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5" nillable="true" ma:displayName="Times Cloned" ma:default="" ma:internalName="TimesCloned" ma:readOnly="false">
      <xsd:simpleType>
        <xsd:restriction base="dms:Number"/>
      </xsd:simpleType>
    </xsd:element>
    <xsd:element name="TrustLevel" ma:index="127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8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9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0" nillable="true" ma:displayName="UA Notes" ma:default="" ma:internalName="UANotes" ma:readOnly="false">
      <xsd:simpleType>
        <xsd:restriction base="dms:Note"/>
      </xsd:simpleType>
    </xsd:element>
    <xsd:element name="TPAppVersion" ma:index="131" nillable="true" ma:displayName="Version" ma:default="" ma:internalName="TPAppVersion">
      <xsd:simpleType>
        <xsd:restriction base="dms:Text"/>
      </xsd:simpleType>
    </xsd:element>
    <xsd:element name="VoteCount" ma:index="132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inOccurs="0" maxOccurs="1" ma:index="12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alLog xmlns="29baff33-f40f-4664-8054-1bde3cabf4f6" xsi:nil="true"/>
    <Milestone xmlns="29baff33-f40f-4664-8054-1bde3cabf4f6" xsi:nil="true"/>
    <UANotes xmlns="29baff33-f40f-4664-8054-1bde3cabf4f6" xsi:nil="true"/>
    <TimesCloned xmlns="29baff33-f40f-4664-8054-1bde3cabf4f6" xsi:nil="true"/>
    <EditorialStatus xmlns="29baff33-f40f-4664-8054-1bde3cabf4f6" xsi:nil="true"/>
    <PublishTargets xmlns="29baff33-f40f-4664-8054-1bde3cabf4f6">OfficeOnline</PublishTargets>
    <ShowIn xmlns="29baff33-f40f-4664-8054-1bde3cabf4f6" xsi:nil="true"/>
    <ThumbnailAssetId xmlns="29baff33-f40f-4664-8054-1bde3cabf4f6" xsi:nil="true"/>
    <OutputCachingOn xmlns="29baff33-f40f-4664-8054-1bde3cabf4f6">false</OutputCachingOn>
    <PlannedPubDate xmlns="29baff33-f40f-4664-8054-1bde3cabf4f6" xsi:nil="true"/>
    <APAuthor xmlns="29baff33-f40f-4664-8054-1bde3cabf4f6">
      <UserInfo>
        <DisplayName>REDMOND\cynvey</DisplayName>
        <AccountId>215</AccountId>
        <AccountType/>
      </UserInfo>
    </APAuthor>
    <CrawlForDependencies xmlns="29baff33-f40f-4664-8054-1bde3cabf4f6">false</CrawlForDependencies>
    <LastPublishResultLookup xmlns="29baff33-f40f-4664-8054-1bde3cabf4f6" xsi:nil="true"/>
    <MarketSpecific xmlns="29baff33-f40f-4664-8054-1bde3cabf4f6" xsi:nil="true"/>
    <IsDeleted xmlns="29baff33-f40f-4664-8054-1bde3cabf4f6">false</IsDeleted>
    <HandoffToMSDN xmlns="29baff33-f40f-4664-8054-1bde3cabf4f6" xsi:nil="true"/>
    <OriginAsset xmlns="29baff33-f40f-4664-8054-1bde3cabf4f6" xsi:nil="true"/>
    <ArtSampleDocs xmlns="29baff33-f40f-4664-8054-1bde3cabf4f6" xsi:nil="true"/>
    <ContentItem xmlns="29baff33-f40f-4664-8054-1bde3cabf4f6" xsi:nil="true"/>
    <APEditor xmlns="29baff33-f40f-4664-8054-1bde3cabf4f6">
      <UserInfo>
        <DisplayName>REDMOND\v-luannv</DisplayName>
        <AccountId>92</AccountId>
        <AccountType/>
      </UserInfo>
    </APEditor>
    <MachineTranslated xmlns="29baff33-f40f-4664-8054-1bde3cabf4f6">false</MachineTranslated>
    <APDescription xmlns="29baff33-f40f-4664-8054-1bde3cabf4f6" xsi:nil="true"/>
    <LastModifiedDateTime xmlns="29baff33-f40f-4664-8054-1bde3cabf4f6" xsi:nil="true"/>
    <PublishStatusLookup xmlns="29baff33-f40f-4664-8054-1bde3cabf4f6">
      <Value>90402</Value>
      <Value>346287</Value>
    </PublishStatusLookup>
    <BusinessGroup xmlns="29baff33-f40f-4664-8054-1bde3cabf4f6" xsi:nil="true"/>
    <Markets xmlns="29baff33-f40f-4664-8054-1bde3cabf4f6"/>
    <AcquiredFrom xmlns="29baff33-f40f-4664-8054-1bde3cabf4f6" xsi:nil="true"/>
    <TrustLevel xmlns="29baff33-f40f-4664-8054-1bde3cabf4f6">1 Microsoft Managed Content</TrustLevel>
    <AssetId xmlns="29baff33-f40f-4664-8054-1bde3cabf4f6">TP010251335</AssetId>
    <CSXHash xmlns="29baff33-f40f-4664-8054-1bde3cabf4f6" xsi:nil="true"/>
    <IntlLangReviewDate xmlns="29baff33-f40f-4664-8054-1bde3cabf4f6" xsi:nil="true"/>
    <SubmitterId xmlns="29baff33-f40f-4664-8054-1bde3cabf4f6" xsi:nil="true"/>
    <DSATActionTaken xmlns="29baff33-f40f-4664-8054-1bde3cabf4f6" xsi:nil="true"/>
    <IntlLocPriority xmlns="29baff33-f40f-4664-8054-1bde3cabf4f6" xsi:nil="true"/>
    <ApprovalStatus xmlns="29baff33-f40f-4664-8054-1bde3cabf4f6">InProgress</ApprovalStatus>
    <LastHandOff xmlns="29baff33-f40f-4664-8054-1bde3cabf4f6" xsi:nil="true"/>
    <SourceTitle xmlns="29baff33-f40f-4664-8054-1bde3cabf4f6">Earth Day presentation</SourceTitle>
    <UALocRecommendation xmlns="29baff33-f40f-4664-8054-1bde3cabf4f6">Localize</UALocRecommendation>
    <UALocComments xmlns="29baff33-f40f-4664-8054-1bde3cabf4f6" xsi:nil="true"/>
    <UACurrentWords xmlns="29baff33-f40f-4664-8054-1bde3cabf4f6">0</UACurrentWords>
    <AssetExpire xmlns="29baff33-f40f-4664-8054-1bde3cabf4f6">2100-01-01T00:00:00+00:00</AssetExpire>
    <AssetType xmlns="29baff33-f40f-4664-8054-1bde3cabf4f6">TP</AssetType>
    <DirectSourceMarket xmlns="29baff33-f40f-4664-8054-1bde3cabf4f6">english</DirectSourceMarket>
    <ParentAssetId xmlns="29baff33-f40f-4664-8054-1bde3cabf4f6" xsi:nil="true"/>
    <CSXUpdate xmlns="29baff33-f40f-4664-8054-1bde3cabf4f6">false</CSXUpdate>
    <Provider xmlns="29baff33-f40f-4664-8054-1bde3cabf4f6">EY006220130</Provider>
    <CSXSubmissionDate xmlns="29baff33-f40f-4664-8054-1bde3cabf4f6" xsi:nil="true"/>
    <AssetStart xmlns="29baff33-f40f-4664-8054-1bde3cabf4f6">2009-10-20T10:44:27+00:00</AssetStart>
    <BugNumber xmlns="29baff33-f40f-4664-8054-1bde3cabf4f6" xsi:nil="true"/>
    <VoteCount xmlns="29baff33-f40f-4664-8054-1bde3cabf4f6" xsi:nil="true"/>
    <IsSearchable xmlns="29baff33-f40f-4664-8054-1bde3cabf4f6">false</IsSearchable>
    <OriginalSourceMarket xmlns="29baff33-f40f-4664-8054-1bde3cabf4f6">english</OriginalSourceMarket>
    <CSXSubmissionMarket xmlns="29baff33-f40f-4664-8054-1bde3cabf4f6" xsi:nil="true"/>
    <NumericId xmlns="29baff33-f40f-4664-8054-1bde3cabf4f6">-1</NumericId>
    <TemplateStatus xmlns="29baff33-f40f-4664-8054-1bde3cabf4f6" xsi:nil="true"/>
    <IntlLangReview xmlns="29baff33-f40f-4664-8054-1bde3cabf4f6" xsi:nil="true"/>
    <IntlLangReviewer xmlns="29baff33-f40f-4664-8054-1bde3cabf4f6" xsi:nil="true"/>
    <ClipArtFilename xmlns="29baff33-f40f-4664-8054-1bde3cabf4f6" xsi:nil="true"/>
    <UAProjectedTotalWords xmlns="29baff33-f40f-4664-8054-1bde3cabf4f6" xsi:nil="true"/>
    <PrimaryImageGen xmlns="29baff33-f40f-4664-8054-1bde3cabf4f6">true</PrimaryImageGen>
    <TPFriendlyName xmlns="29baff33-f40f-4664-8054-1bde3cabf4f6">Prezentacja Dzień Ziemi</TPFriendlyName>
    <OpenTemplate xmlns="29baff33-f40f-4664-8054-1bde3cabf4f6">true</OpenTemplate>
    <TPInstallLocation xmlns="29baff33-f40f-4664-8054-1bde3cabf4f6">{My Templates}</TPInstallLocation>
    <TPLaunchHelpLinkType xmlns="29baff33-f40f-4664-8054-1bde3cabf4f6">Template</TPLaunchHelpLinkType>
    <TPComponent xmlns="29baff33-f40f-4664-8054-1bde3cabf4f6">PPTFiles</TPComponent>
    <TPLaunchHelpLink xmlns="29baff33-f40f-4664-8054-1bde3cabf4f6" xsi:nil="true"/>
    <TPApplication xmlns="29baff33-f40f-4664-8054-1bde3cabf4f6">PowerPoint</TPApplication>
    <TPCommandLine xmlns="29baff33-f40f-4664-8054-1bde3cabf4f6">{PP} /n {FilePath}</TPCommandLine>
    <TPAppVersion xmlns="29baff33-f40f-4664-8054-1bde3cabf4f6">12</TPAppVersion>
    <TPClientViewer xmlns="29baff33-f40f-4664-8054-1bde3cabf4f6">Microsoft Office PowerPoint</TPClientViewer>
    <TPNamespace xmlns="29baff33-f40f-4664-8054-1bde3cabf4f6">POWERPNT</TPNamespace>
    <TPExecutable xmlns="29baff33-f40f-4664-8054-1bde3cabf4f6" xsi:nil="true"/>
    <FriendlyTitle xmlns="29baff33-f40f-4664-8054-1bde3cabf4f6" xsi:nil="true"/>
    <Downloads xmlns="29baff33-f40f-4664-8054-1bde3cabf4f6">0</Downloads>
    <Manager xmlns="29baff33-f40f-4664-8054-1bde3cabf4f6" xsi:nil="true"/>
    <OOCacheId xmlns="29baff33-f40f-4664-8054-1bde3cabf4f6" xsi:nil="true"/>
    <TemplateTemplateType xmlns="29baff33-f40f-4664-8054-1bde3cabf4f6">PowerPoint 12 Default</TemplateTemplateType>
    <PolicheckWords xmlns="29baff33-f40f-4664-8054-1bde3cabf4f6" xsi:nil="true"/>
    <LegacyData xmlns="29baff33-f40f-4664-8054-1bde3cabf4f6" xsi:nil="true"/>
    <Providers xmlns="29baff33-f40f-4664-8054-1bde3cabf4f6" xsi:nil="true"/>
    <EditorialTags xmlns="29baff33-f40f-4664-8054-1bde3cabf4f6" xsi:nil="true"/>
    <InternalTagsTaxHTField0 xmlns="29baff33-f40f-4664-8054-1bde3cabf4f6">
      <Terms xmlns="http://schemas.microsoft.com/office/infopath/2007/PartnerControls"/>
    </InternalTagsTaxHTField0>
    <CampaignTagsTaxHTField0 xmlns="29baff33-f40f-4664-8054-1bde3cabf4f6">
      <Terms xmlns="http://schemas.microsoft.com/office/infopath/2007/PartnerControls"/>
    </CampaignTagsTaxHTField0>
    <LocOverallLocStatusLookup xmlns="29baff33-f40f-4664-8054-1bde3cabf4f6" xsi:nil="true"/>
    <LocOverallPreviewStatusLookup xmlns="29baff33-f40f-4664-8054-1bde3cabf4f6" xsi:nil="true"/>
    <BlockPublish xmlns="29baff33-f40f-4664-8054-1bde3cabf4f6" xsi:nil="true"/>
    <LocManualTestRequired xmlns="29baff33-f40f-4664-8054-1bde3cabf4f6" xsi:nil="true"/>
    <LocProcessedForMarketsLookup xmlns="29baff33-f40f-4664-8054-1bde3cabf4f6" xsi:nil="true"/>
    <LocRecommendedHandoff xmlns="29baff33-f40f-4664-8054-1bde3cabf4f6" xsi:nil="true"/>
    <LocalizationTagsTaxHTField0 xmlns="29baff33-f40f-4664-8054-1bde3cabf4f6">
      <Terms xmlns="http://schemas.microsoft.com/office/infopath/2007/PartnerControls"/>
    </LocalizationTagsTaxHTField0>
    <LocLastLocAttemptVersionTypeLookup xmlns="29baff33-f40f-4664-8054-1bde3cabf4f6" xsi:nil="true"/>
    <LocNewPublishedVersionLookup xmlns="29baff33-f40f-4664-8054-1bde3cabf4f6" xsi:nil="true"/>
    <LocProcessedForHandoffsLookup xmlns="29baff33-f40f-4664-8054-1bde3cabf4f6" xsi:nil="true"/>
    <LocPublishedDependentAssetsLookup xmlns="29baff33-f40f-4664-8054-1bde3cabf4f6" xsi:nil="true"/>
    <FeatureTagsTaxHTField0 xmlns="29baff33-f40f-4664-8054-1bde3cabf4f6">
      <Terms xmlns="http://schemas.microsoft.com/office/infopath/2007/PartnerControls"/>
    </FeatureTagsTaxHTField0>
    <LocOverallPublishStatusLookup xmlns="29baff33-f40f-4664-8054-1bde3cabf4f6" xsi:nil="true"/>
    <TaxCatchAll xmlns="29baff33-f40f-4664-8054-1bde3cabf4f6"/>
    <LocComments xmlns="29baff33-f40f-4664-8054-1bde3cabf4f6" xsi:nil="true"/>
    <RecommendationsModifier xmlns="29baff33-f40f-4664-8054-1bde3cabf4f6" xsi:nil="true"/>
    <ScenarioTagsTaxHTField0 xmlns="29baff33-f40f-4664-8054-1bde3cabf4f6">
      <Terms xmlns="http://schemas.microsoft.com/office/infopath/2007/PartnerControls"/>
    </ScenarioTagsTaxHTField0>
    <LocOverallHandbackStatusLookup xmlns="29baff33-f40f-4664-8054-1bde3cabf4f6" xsi:nil="true"/>
    <LocLastLocAttemptVersionLookup xmlns="29baff33-f40f-4664-8054-1bde3cabf4f6">44740</LocLastLocAttemptVersionLookup>
    <LocPublishedLinkedAssetsLookup xmlns="29baff33-f40f-4664-8054-1bde3cabf4f6" xsi:nil="true"/>
    <OriginalRelease xmlns="29baff33-f40f-4664-8054-1bde3cabf4f6">14</OriginalRelease>
    <LocMarketGroupTiers2 xmlns="29baff33-f40f-4664-8054-1bde3cabf4f6" xsi:nil="true"/>
  </documentManagement>
</p:properties>
</file>

<file path=customXml/itemProps1.xml><?xml version="1.0" encoding="utf-8"?>
<ds:datastoreItem xmlns:ds="http://schemas.openxmlformats.org/officeDocument/2006/customXml" ds:itemID="{68E65390-2C6E-4E2C-8243-AB4179548D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baff33-f40f-4664-8054-1bde3cabf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6FC86C-C2DC-4DAD-B7AF-C993B17B20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94BCA8-11D8-4EEF-B7F9-E374BE2CFE2F}">
  <ds:schemaRefs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office/2006/documentManagement/types"/>
    <ds:schemaRef ds:uri="29baff33-f40f-4664-8054-1bde3cabf4f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 Dzień Ziemi</Template>
  <TotalTime>0</TotalTime>
  <Words>466</Words>
  <Application>Microsoft Office PowerPoint</Application>
  <PresentationFormat>Pokaz na ekranie (4:3)</PresentationFormat>
  <Paragraphs>54</Paragraphs>
  <Slides>22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Arial</vt:lpstr>
      <vt:lpstr>Arial Unicode MS</vt:lpstr>
      <vt:lpstr>Avenir Next LT Pro</vt:lpstr>
      <vt:lpstr>Calibri</vt:lpstr>
      <vt:lpstr>Constantia</vt:lpstr>
      <vt:lpstr>Wingdings 2</vt:lpstr>
      <vt:lpstr>Papier</vt:lpstr>
      <vt:lpstr>11 listopada  Narodowe Święto Niepodległości  </vt:lpstr>
      <vt:lpstr>Czym jest Narodowe Święto Niepodległości? </vt:lpstr>
      <vt:lpstr>Prezentacja programu PowerPoint</vt:lpstr>
      <vt:lpstr>Prezentacja programu PowerPoint</vt:lpstr>
      <vt:lpstr>             Tak wyglądała Polska przed rozbiorami… </vt:lpstr>
      <vt:lpstr>Prezentacja programu PowerPoint</vt:lpstr>
      <vt:lpstr>Prezentacja programu PowerPoint</vt:lpstr>
      <vt:lpstr>Odzyskiwanie niepodległości</vt:lpstr>
      <vt:lpstr>Prezentacja programu PowerPoint</vt:lpstr>
      <vt:lpstr>Prezentacja programu PowerPoint</vt:lpstr>
      <vt:lpstr>             Powitanie Józefa Piłsudskiego na dworcu w Warszawie 10 listopada 1918r.</vt:lpstr>
      <vt:lpstr>Józef Piłsudski</vt:lpstr>
      <vt:lpstr>Prezentacja programu PowerPoint</vt:lpstr>
      <vt:lpstr>11 listopada na ulicach wszystkich miast panowała euforia  z powodu rodzącej się niepodległości </vt:lpstr>
      <vt:lpstr>Prezentacja programu PowerPoint</vt:lpstr>
      <vt:lpstr>Dzieje obchodów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2021-10-29T06:07:19Z</dcterms:created>
  <dcterms:modified xsi:type="dcterms:W3CDTF">2021-11-08T07:47:23Z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0x010100CFA5F52AA0A00C4CBEF2A37681B2318F04009FDCD24A096B5E4C8184D4910FEB1A76</vt:lpwstr>
  </property>
  <property fmtid="{D5CDD505-2E9C-101B-9397-08002B2CF9AE}" pid="3" name="ImageGenCounter">
    <vt:i4>0</vt:i4>
  </property>
  <property fmtid="{D5CDD505-2E9C-101B-9397-08002B2CF9AE}" pid="4" name="ViolationReportStatus">
    <vt:lpwstr>None</vt:lpwstr>
  </property>
  <property fmtid="{D5CDD505-2E9C-101B-9397-08002B2CF9AE}" pid="5" name="PolicheckStatus">
    <vt:i4>0</vt:i4>
  </property>
  <property fmtid="{D5CDD505-2E9C-101B-9397-08002B2CF9AE}" pid="6" name="ImageGenStatus">
    <vt:i4>0</vt:i4>
  </property>
  <property fmtid="{D5CDD505-2E9C-101B-9397-08002B2CF9AE}" pid="7" name="Applications">
    <vt:lpwstr>67;#Template 12;#53;#PowerPoint 12</vt:lpwstr>
  </property>
  <property fmtid="{D5CDD505-2E9C-101B-9397-08002B2CF9AE}" pid="8" name="PolicheckCounter">
    <vt:i4>0</vt:i4>
  </property>
  <property fmtid="{D5CDD505-2E9C-101B-9397-08002B2CF9AE}" pid="9" name="APTrustLevel">
    <vt:r8>1</vt:r8>
  </property>
  <property fmtid="{D5CDD505-2E9C-101B-9397-08002B2CF9AE}" pid="10" name="Order">
    <vt:r8>2924000</vt:r8>
  </property>
</Properties>
</file>